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1" r:id="rId5"/>
    <p:sldId id="271" r:id="rId6"/>
    <p:sldId id="297" r:id="rId7"/>
    <p:sldId id="301" r:id="rId8"/>
    <p:sldId id="282" r:id="rId9"/>
    <p:sldId id="298" r:id="rId10"/>
    <p:sldId id="299" r:id="rId11"/>
    <p:sldId id="305" r:id="rId12"/>
    <p:sldId id="300" r:id="rId13"/>
    <p:sldId id="303" r:id="rId14"/>
    <p:sldId id="272" r:id="rId15"/>
    <p:sldId id="304" r:id="rId16"/>
    <p:sldId id="302" r:id="rId17"/>
    <p:sldId id="306" r:id="rId18"/>
    <p:sldId id="294" r:id="rId19"/>
    <p:sldId id="293" r:id="rId20"/>
    <p:sldId id="30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7E2FB-CD9B-44A1-8BDA-4FAB2C43EEBA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CD188-CC07-44E0-A223-07DD022D6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6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A55F0CFC-F116-47C8-AE4C-ABA27B52311B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F082698F-1B80-4CD9-A59D-289A29FCA36A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15F7B637-BE6B-478E-A9B1-292926DCDD74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ABE55F48-62B5-4DBF-BD43-C8FEC158B0E2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FF660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6600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B48C38E4-D7AD-4947-9711-6973CF354F6E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B50A-7DD7-462D-929F-2DC5CF544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602C9-62EC-4FBB-803D-3DF2C64F9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7F183-7561-480F-81DF-31E6B179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4D12F-4BAF-4767-B054-8101423DC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718B-87C7-442E-A119-E977DD5E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39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8C83-631A-49A1-A897-6903F996D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C05DB-BB2C-47A9-B55A-D7561EE66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57EF7-B960-41B8-BF2A-4E110092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79A23-3F15-494C-AC01-2821C23D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789AC-284E-4753-BA92-A722AB2D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8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C54503-7C35-4862-85BD-8D9538F88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339B1-4BEF-4986-A2F3-D525CF456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99DA8-06BE-4EE8-9B0D-36C7D317F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48CEF-C794-4377-BCDC-8EDCDA642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4901-6C89-4AFC-AEFA-67C3B305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3B707-2C5C-4FFE-8B85-EB6C17E5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05738-476D-4F47-B96E-668413086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06A4A-AC91-4747-8F1F-1288C419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90BCA-8BDC-44FD-994E-A8FB28B9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A06F0-71F9-438E-9F17-C4F721C7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9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50E8F-3CF2-4DA0-AD81-EB8DAB61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7311A-CECD-4EFB-BE6D-11645FE08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056A2-2C47-4783-9316-3D8C6440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E301C-0DC6-4BCF-A81B-354E493A8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2719-0153-4BA5-9806-ACBD2219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1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966D-5378-442C-B4CB-94AAF4EA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65FE6-B949-40A4-8C4B-2316EDBE2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5380C-CAF7-494F-A61A-52BB79368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6A58F-1A8A-4A95-A993-AC4790F6C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67A31-ECA1-4C00-B7AC-DDCEFBA72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5D896-1398-440E-9534-93091BCE6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8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9440-9D5F-4D64-B47B-4D3AB4FD5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A53F8-3F07-4C42-B4D6-F47045EEA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E984C-ED76-4B1B-A525-37DA249C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632C4C-C1BF-4706-B1BE-39D3F4B51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E472E-BB60-4A02-AE47-D3ED242E8F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8C967E-3F28-4186-91EF-8F0120B36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5A172-565F-4158-8397-FFC641B7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DECFE8-CDCE-43C7-9045-EA1F5342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0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51D5-C4F3-470C-807D-4CD45DE8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350E2-698D-4E43-9D03-6EFEE756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EF1FF-9618-404B-84B2-0CC939A6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F70C1-D848-4CD0-928B-19FC2F84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9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D3024-810E-49EB-821F-833E225D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7AC08-6844-46B0-9EBA-BCE0F2B9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26F02-772B-4FA3-9024-FAF32880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8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AD184-634E-48F5-8E1A-651EF3FD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3F6A5-3159-48E2-9BEA-1881343D2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0C5DB-ABB7-4771-B995-94F13C34B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DF017-2728-49C1-AB63-94BFA0FB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F0BE7-F846-4D1B-A987-D7768796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6F774-E1D2-48F7-B220-125CA8D0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58C65-A601-4D1E-8545-563079ECE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64BD9-FBC0-40D7-B30C-E6C9B23A3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91E95-736A-43C5-A4B6-DB13DABC6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6A2C-C308-4066-8A47-255954C0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18CE-8B3A-4BE9-8494-9C3D49F3DB8C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5528B-50E9-4BFE-92F8-26CDA88F6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700C8-770D-4426-A676-E94350F4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D4097-A858-4EF8-972D-0269CC5E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7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C5FAD9-7BDB-46DE-AC20-84999F42D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6BA6A-D0A7-4E78-BB3C-A833594C9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25B62-D86E-4598-AA72-A29623B83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FDB18CE-8B3A-4BE9-8494-9C3D49F3DB8C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AA9DA-7007-49B4-BBC7-117AF9D52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F62A5-E42A-4C74-AE62-A5BF6C84F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6D4097-A858-4EF8-972D-0269CC5E3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7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82D6A4-A97A-4493-98C7-BC2ED0EA5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" y="1848678"/>
            <a:ext cx="12179527" cy="5009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1B67C2-4815-4AF6-B827-C4E982F5B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784"/>
            <a:ext cx="9144000" cy="13517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Water on Mars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5EAAC-3651-4852-AF1A-CDCC8C90D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15608"/>
            <a:ext cx="9144000" cy="944217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Ryan Anderson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5/20/2019</a:t>
            </a:r>
          </a:p>
        </p:txBody>
      </p:sp>
    </p:spTree>
    <p:extLst>
      <p:ext uri="{BB962C8B-B14F-4D97-AF65-F5344CB8AC3E}">
        <p14:creationId xmlns:p14="http://schemas.microsoft.com/office/powerpoint/2010/main" val="2200295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upload.wikimedia.org/wikipedia/commons/7/7d/Alluvial_fan%2C_Taklimakan_Desert%2C_XinJiang_Province%2C_China%2C_NASA%2C_ASTER.jpg">
            <a:extLst>
              <a:ext uri="{FF2B5EF4-FFF2-40B4-BE49-F238E27FC236}">
                <a16:creationId xmlns:a16="http://schemas.microsoft.com/office/drawing/2014/main" id="{8B569AC7-D084-4515-BBBA-1ED6627C2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58155" y="0"/>
            <a:ext cx="63338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202CF-0F4A-4D42-B381-7698C35CE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020" r="8472"/>
          <a:stretch/>
        </p:blipFill>
        <p:spPr>
          <a:xfrm>
            <a:off x="4993" y="0"/>
            <a:ext cx="5475625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AC4DCF9-1EC5-4F1F-9425-D4D3E64BCD14}"/>
              </a:ext>
            </a:extLst>
          </p:cNvPr>
          <p:cNvGrpSpPr/>
          <p:nvPr/>
        </p:nvGrpSpPr>
        <p:grpSpPr>
          <a:xfrm>
            <a:off x="1744341" y="6033041"/>
            <a:ext cx="8512731" cy="707886"/>
            <a:chOff x="1744341" y="6033041"/>
            <a:chExt cx="8512731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2D811E-6DEF-41E7-A940-EA54210D0896}"/>
                </a:ext>
              </a:extLst>
            </p:cNvPr>
            <p:cNvSpPr txBox="1"/>
            <p:nvPr/>
          </p:nvSpPr>
          <p:spPr>
            <a:xfrm>
              <a:off x="1744341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F6C2C9-3D7E-4E29-B43C-BA2DC4A3FB20}"/>
                </a:ext>
              </a:extLst>
            </p:cNvPr>
            <p:cNvSpPr txBox="1"/>
            <p:nvPr/>
          </p:nvSpPr>
          <p:spPr>
            <a:xfrm>
              <a:off x="7831925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811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1886CA-9549-4C2D-9627-0F87621286F4}"/>
              </a:ext>
            </a:extLst>
          </p:cNvPr>
          <p:cNvGrpSpPr/>
          <p:nvPr/>
        </p:nvGrpSpPr>
        <p:grpSpPr>
          <a:xfrm>
            <a:off x="407504" y="-1760"/>
            <a:ext cx="11496263" cy="6859761"/>
            <a:chOff x="377686" y="-1760"/>
            <a:chExt cx="11496263" cy="68597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8DA5BE-CF1F-4D33-9C6E-FC3FE3CED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448" y="0"/>
              <a:ext cx="5143501" cy="68580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1F9C2F-20A9-4DA9-8EE7-F68EC6ADE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4" t="9138" r="46986" b="42487"/>
            <a:stretch/>
          </p:blipFill>
          <p:spPr>
            <a:xfrm>
              <a:off x="377686" y="-1760"/>
              <a:ext cx="6040600" cy="6858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727311-F2AA-4D95-852B-3EC0D31318EB}"/>
              </a:ext>
            </a:extLst>
          </p:cNvPr>
          <p:cNvGrpSpPr/>
          <p:nvPr/>
        </p:nvGrpSpPr>
        <p:grpSpPr>
          <a:xfrm>
            <a:off x="1744341" y="6033041"/>
            <a:ext cx="8512731" cy="707886"/>
            <a:chOff x="1744341" y="6033041"/>
            <a:chExt cx="8512731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5FB57B-01E7-4270-B8A7-79E1AA95399F}"/>
                </a:ext>
              </a:extLst>
            </p:cNvPr>
            <p:cNvSpPr txBox="1"/>
            <p:nvPr/>
          </p:nvSpPr>
          <p:spPr>
            <a:xfrm>
              <a:off x="1744341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DAC53E-716D-4914-9AEA-E7BC3DEAA51F}"/>
                </a:ext>
              </a:extLst>
            </p:cNvPr>
            <p:cNvSpPr txBox="1"/>
            <p:nvPr/>
          </p:nvSpPr>
          <p:spPr>
            <a:xfrm>
              <a:off x="7831925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1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geology.com/articles/selenga-river-delta/selenga-river-delta.jpg">
            <a:extLst>
              <a:ext uri="{FF2B5EF4-FFF2-40B4-BE49-F238E27FC236}">
                <a16:creationId xmlns:a16="http://schemas.microsoft.com/office/drawing/2014/main" id="{4E8970CA-AC85-4F94-B5E5-8D88DE179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5" r="7505"/>
          <a:stretch/>
        </p:blipFill>
        <p:spPr bwMode="auto">
          <a:xfrm>
            <a:off x="0" y="0"/>
            <a:ext cx="59800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ASA is considering Eberswalde crater as a possible landing site for the Mars Science Laboratory mission; the spacecraft will arrive at Mars in August 2012. ">
            <a:extLst>
              <a:ext uri="{FF2B5EF4-FFF2-40B4-BE49-F238E27FC236}">
                <a16:creationId xmlns:a16="http://schemas.microsoft.com/office/drawing/2014/main" id="{57983359-75EE-4798-8BA4-DE7138D8D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04" y="0"/>
            <a:ext cx="60689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048F1E-7989-4600-93DF-FB82E831F8C1}"/>
              </a:ext>
            </a:extLst>
          </p:cNvPr>
          <p:cNvGrpSpPr/>
          <p:nvPr/>
        </p:nvGrpSpPr>
        <p:grpSpPr>
          <a:xfrm>
            <a:off x="1744341" y="6033041"/>
            <a:ext cx="8512731" cy="707886"/>
            <a:chOff x="1744341" y="6033041"/>
            <a:chExt cx="8512731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4C1C47-3B5E-4964-B899-B4982234032E}"/>
                </a:ext>
              </a:extLst>
            </p:cNvPr>
            <p:cNvSpPr txBox="1"/>
            <p:nvPr/>
          </p:nvSpPr>
          <p:spPr>
            <a:xfrm>
              <a:off x="1744341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093D59-DA29-4A51-B7D3-27A55F5C9B70}"/>
                </a:ext>
              </a:extLst>
            </p:cNvPr>
            <p:cNvSpPr txBox="1"/>
            <p:nvPr/>
          </p:nvSpPr>
          <p:spPr>
            <a:xfrm>
              <a:off x="7831925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91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A9C80-5B77-4FF7-9C05-CC615316C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ABECA-3190-4CAC-890E-42E27C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t="24965" r="15011" b="19098"/>
          <a:stretch/>
        </p:blipFill>
        <p:spPr>
          <a:xfrm>
            <a:off x="7457844" y="0"/>
            <a:ext cx="4734156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79A10F-70AF-4821-94CE-47AB393CE3CD}"/>
              </a:ext>
            </a:extLst>
          </p:cNvPr>
          <p:cNvGrpSpPr/>
          <p:nvPr/>
        </p:nvGrpSpPr>
        <p:grpSpPr>
          <a:xfrm>
            <a:off x="1744341" y="6033041"/>
            <a:ext cx="8512731" cy="707886"/>
            <a:chOff x="1744341" y="6033041"/>
            <a:chExt cx="8512731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50A27E-1B96-4111-9DDF-9DAAC7491DF0}"/>
                </a:ext>
              </a:extLst>
            </p:cNvPr>
            <p:cNvSpPr txBox="1"/>
            <p:nvPr/>
          </p:nvSpPr>
          <p:spPr>
            <a:xfrm>
              <a:off x="1744341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E87845-F99C-4A5C-A8F3-CF1687A396E0}"/>
                </a:ext>
              </a:extLst>
            </p:cNvPr>
            <p:cNvSpPr txBox="1"/>
            <p:nvPr/>
          </p:nvSpPr>
          <p:spPr>
            <a:xfrm>
              <a:off x="7831925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99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03629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/>
              <a:t>Mars Exploration Rovers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2FBE3-8A83-4369-8052-DF85BAAA0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261"/>
            <a:ext cx="6019800" cy="4586702"/>
          </a:xfrm>
        </p:spPr>
        <p:txBody>
          <a:bodyPr/>
          <a:lstStyle/>
          <a:p>
            <a:r>
              <a:rPr lang="en-US" dirty="0"/>
              <a:t>Spirit (2004 – 2010)</a:t>
            </a:r>
          </a:p>
          <a:p>
            <a:r>
              <a:rPr lang="en-US" dirty="0"/>
              <a:t>Opportunity (2004 – 2018)</a:t>
            </a:r>
          </a:p>
          <a:p>
            <a:r>
              <a:rPr lang="en-US" dirty="0"/>
              <a:t>Both rovers found evidence for past water on Mars!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954597"/>
            <a:ext cx="2903403" cy="290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9" name="Picture 13" descr="http://www.news.cornell.edu/photos/vugs30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85" r="-22579"/>
          <a:stretch/>
        </p:blipFill>
        <p:spPr bwMode="auto">
          <a:xfrm>
            <a:off x="7794631" y="3439563"/>
            <a:ext cx="4906617" cy="328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06A94-9B53-4860-B577-F69A97584C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0" t="4481" r="42445" b="53435"/>
          <a:stretch/>
        </p:blipFill>
        <p:spPr>
          <a:xfrm>
            <a:off x="8497958" y="95457"/>
            <a:ext cx="3503478" cy="3452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60DFB-D1D2-47DD-A346-2FC44FB425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7" t="6383" r="14673" b="58733"/>
          <a:stretch/>
        </p:blipFill>
        <p:spPr>
          <a:xfrm>
            <a:off x="3054549" y="3954596"/>
            <a:ext cx="4588935" cy="29034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486689-7AB8-44EB-BE6D-FB616741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0668"/>
          </a:xfrm>
        </p:spPr>
        <p:txBody>
          <a:bodyPr/>
          <a:lstStyle/>
          <a:p>
            <a:r>
              <a:rPr lang="en-US" dirty="0"/>
              <a:t>Buried ice!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09879E-C564-4369-BC38-488892901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79713"/>
            <a:ext cx="6735417" cy="4497250"/>
          </a:xfrm>
        </p:spPr>
        <p:txBody>
          <a:bodyPr/>
          <a:lstStyle/>
          <a:p>
            <a:r>
              <a:rPr lang="en-US" dirty="0"/>
              <a:t>Fresh impacts uncovered ice</a:t>
            </a:r>
          </a:p>
          <a:p>
            <a:r>
              <a:rPr lang="en-US" dirty="0"/>
              <a:t>Phoenix lander found ice just below the surface!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9FBF81-3BA7-485C-B111-9E02DF1E4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" y="3429000"/>
            <a:ext cx="4290391" cy="3217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F4567A-4B7D-412D-ACB6-DB3BAFF55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22" y="3428173"/>
            <a:ext cx="6437244" cy="3218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BD9C7E-CC06-408F-97DE-E25F838B16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1" b="12430"/>
          <a:stretch/>
        </p:blipFill>
        <p:spPr>
          <a:xfrm rot="16200000">
            <a:off x="8307984" y="-340209"/>
            <a:ext cx="3129772" cy="40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19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E3D4-3EFD-4F89-B10C-3DC8BE8C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53981-BA7C-478F-BDEE-6AC7BA1F0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3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6B37C-4A45-480C-8A74-5D553B6D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Curiosity Rover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C33F2-168E-4966-99B1-44473565A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765" cy="4351338"/>
          </a:xfrm>
        </p:spPr>
        <p:txBody>
          <a:bodyPr/>
          <a:lstStyle/>
          <a:p>
            <a:r>
              <a:rPr lang="en-US" dirty="0"/>
              <a:t>Lots of evidence for water</a:t>
            </a:r>
          </a:p>
          <a:p>
            <a:pPr lvl="1"/>
            <a:r>
              <a:rPr lang="en-US" dirty="0"/>
              <a:t>River and lake deposits</a:t>
            </a:r>
          </a:p>
          <a:p>
            <a:pPr lvl="1"/>
            <a:r>
              <a:rPr lang="en-US" dirty="0"/>
              <a:t>Water-related minerals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6C34D-B56A-45B0-99C1-2D912FBB4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04" b="52916"/>
          <a:stretch/>
        </p:blipFill>
        <p:spPr>
          <a:xfrm>
            <a:off x="6432448" y="279126"/>
            <a:ext cx="5759551" cy="2973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3656CE-48BA-4A98-B369-F446EFB81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19"/>
          <a:stretch/>
        </p:blipFill>
        <p:spPr>
          <a:xfrm>
            <a:off x="6432449" y="3426013"/>
            <a:ext cx="5759551" cy="3431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453033-C9AA-42C8-8978-7053951A10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21918" r="8374"/>
          <a:stretch/>
        </p:blipFill>
        <p:spPr>
          <a:xfrm>
            <a:off x="0" y="3431987"/>
            <a:ext cx="6231835" cy="342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7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upload.wikimedia.org/wikipedia/en/8/89/Warm_Season_Flows_on_Slope_in_Newton_Crater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966" y="717373"/>
            <a:ext cx="6570067" cy="542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81200" y="76200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“Recurring Slope </a:t>
            </a:r>
            <a:r>
              <a:rPr lang="en-US" sz="4000" dirty="0" err="1">
                <a:solidFill>
                  <a:schemeClr val="bg1"/>
                </a:solidFill>
              </a:rPr>
              <a:t>Lineae</a:t>
            </a:r>
            <a:r>
              <a:rPr lang="en-US" sz="400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56670-69F7-4A7B-8C5A-A7602D23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11957"/>
            <a:ext cx="10515600" cy="56984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Are they dry or wet?</a:t>
            </a:r>
          </a:p>
        </p:txBody>
      </p:sp>
    </p:spTree>
    <p:extLst>
      <p:ext uri="{BB962C8B-B14F-4D97-AF65-F5344CB8AC3E}">
        <p14:creationId xmlns:p14="http://schemas.microsoft.com/office/powerpoint/2010/main" val="3901813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1DAF98-7B4F-46CF-B6A6-9DA9668F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49" y="1486323"/>
            <a:ext cx="8713303" cy="4805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92162"/>
          </a:xfrm>
        </p:spPr>
        <p:txBody>
          <a:bodyPr/>
          <a:lstStyle/>
          <a:p>
            <a:pPr algn="ctr"/>
            <a:r>
              <a:rPr lang="en-US" dirty="0"/>
              <a:t>Water-related Minerals</a:t>
            </a:r>
          </a:p>
        </p:txBody>
      </p:sp>
    </p:spTree>
    <p:extLst>
      <p:ext uri="{BB962C8B-B14F-4D97-AF65-F5344CB8AC3E}">
        <p14:creationId xmlns:p14="http://schemas.microsoft.com/office/powerpoint/2010/main" val="124410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C123C-B95A-4FDA-97F9-0D85AA796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40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9FBA8-5101-4004-95D1-49DD7A9D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224"/>
            <a:ext cx="10515600" cy="1016412"/>
          </a:xfrm>
        </p:spPr>
        <p:txBody>
          <a:bodyPr/>
          <a:lstStyle/>
          <a:p>
            <a:r>
              <a:rPr lang="en-US" dirty="0"/>
              <a:t>Is there water on Mars? Yes!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267FB-1D00-43EF-8926-5CEEF1254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622"/>
            <a:ext cx="10035209" cy="43815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But was Mars ever warm and wet, </a:t>
            </a:r>
          </a:p>
          <a:p>
            <a:pPr marL="0" indent="0">
              <a:buNone/>
            </a:pPr>
            <a:r>
              <a:rPr lang="en-US" dirty="0"/>
              <a:t>or was it always cold and dry?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D7AD3-81D8-4CA8-8560-53D8C614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476500"/>
            <a:ext cx="819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1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“Canals”</a:t>
            </a:r>
          </a:p>
        </p:txBody>
      </p:sp>
      <p:sp>
        <p:nvSpPr>
          <p:cNvPr id="717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4492488"/>
            <a:ext cx="8229600" cy="206547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~1877: Giovanni Schiaparelli identifies “</a:t>
            </a:r>
            <a:r>
              <a:rPr lang="en-US" sz="2400" i="1" dirty="0" err="1">
                <a:solidFill>
                  <a:schemeClr val="bg1"/>
                </a:solidFill>
              </a:rPr>
              <a:t>canali</a:t>
            </a:r>
            <a:r>
              <a:rPr lang="en-US" sz="2400" dirty="0">
                <a:solidFill>
                  <a:schemeClr val="bg1"/>
                </a:solidFill>
              </a:rPr>
              <a:t>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“confirmed” by many other observers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 1910: Percival Lowell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Intricate drawings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Book: “Mars as the Abode of Life”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bg1"/>
                </a:solidFill>
              </a:rPr>
              <a:t>Canals were built by a dying civilization!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172" name="Picture 9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7"/>
          <a:stretch/>
        </p:blipFill>
        <p:spPr bwMode="auto">
          <a:xfrm>
            <a:off x="2983448" y="1023730"/>
            <a:ext cx="6225105" cy="320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</a:rPr>
              <a:t>Mariner 4 – Mars is “Moon-like”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808922"/>
            <a:ext cx="6506817" cy="3886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1965 – First spacecraft to visit Mars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Returned 21 pictures!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No canals</a:t>
            </a:r>
          </a:p>
          <a:p>
            <a:pPr lvl="1" eaLnBrk="1" hangingPunct="1"/>
            <a:r>
              <a:rPr lang="en-US" dirty="0"/>
              <a:t>No vegetation</a:t>
            </a:r>
            <a:endParaRPr lang="en-US" dirty="0">
              <a:solidFill>
                <a:schemeClr val="bg1"/>
              </a:solidFill>
            </a:endParaRP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Lots of craters 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It looks like the moon!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2302" y="2165006"/>
            <a:ext cx="4293120" cy="401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45435" y="365126"/>
            <a:ext cx="10608365" cy="1006474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dirty="0"/>
              <a:t>Late 1970s: Viking Orbiters find </a:t>
            </a:r>
            <a:br>
              <a:rPr lang="en-US" sz="3600" dirty="0"/>
            </a:br>
            <a:r>
              <a:rPr lang="en-US" sz="3600" dirty="0"/>
              <a:t>evidence for water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476" y="1558064"/>
            <a:ext cx="6388314" cy="481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6" b="3236"/>
          <a:stretch/>
        </p:blipFill>
        <p:spPr bwMode="auto">
          <a:xfrm>
            <a:off x="636104" y="1558065"/>
            <a:ext cx="4497319" cy="481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msss.com/http/ps/channels/channel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476" y="1117738"/>
            <a:ext cx="9245048" cy="46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6500" y="6135779"/>
            <a:ext cx="7239000" cy="95410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Valley Networks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Outflow Channels</a:t>
            </a:r>
          </a:p>
        </p:txBody>
      </p:sp>
    </p:spTree>
    <p:extLst>
      <p:ext uri="{BB962C8B-B14F-4D97-AF65-F5344CB8AC3E}">
        <p14:creationId xmlns:p14="http://schemas.microsoft.com/office/powerpoint/2010/main" val="291514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7827EAE-8D0B-412C-B5BC-4EA72349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867026" cy="284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A6EB0-38A2-4EB6-B2AC-B6D1461D6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4360"/>
            <a:ext cx="12192000" cy="375364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13558AE-9376-402D-AF4D-E047D1BC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756" y="365125"/>
            <a:ext cx="6742043" cy="1325563"/>
          </a:xfrm>
        </p:spPr>
        <p:txBody>
          <a:bodyPr/>
          <a:lstStyle/>
          <a:p>
            <a:r>
              <a:rPr lang="en-US" dirty="0"/>
              <a:t>Viking Lander sees frost!</a:t>
            </a:r>
          </a:p>
        </p:txBody>
      </p:sp>
    </p:spTree>
    <p:extLst>
      <p:ext uri="{BB962C8B-B14F-4D97-AF65-F5344CB8AC3E}">
        <p14:creationId xmlns:p14="http://schemas.microsoft.com/office/powerpoint/2010/main" val="190879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7200" dirty="0"/>
              <a:t>Intermission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/>
              <a:t>No Mars missions for 20 years!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798415-1B79-41B6-9B0E-4B57A0624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7" r="11876"/>
          <a:stretch>
            <a:fillRect/>
          </a:stretch>
        </p:blipFill>
        <p:spPr bwMode="auto">
          <a:xfrm rot="-5400000">
            <a:off x="-472086" y="844574"/>
            <a:ext cx="6858000" cy="515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marsed.mars.asu.edu/sites/default/files/images_mep/valley%20Warrego_day_ir4-600_0.jpg">
            <a:extLst>
              <a:ext uri="{FF2B5EF4-FFF2-40B4-BE49-F238E27FC236}">
                <a16:creationId xmlns:a16="http://schemas.microsoft.com/office/drawing/2014/main" id="{C2678BE2-67B2-481C-94AF-809DD6F1E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r="3279"/>
          <a:stretch>
            <a:fillRect/>
          </a:stretch>
        </p:blipFill>
        <p:spPr bwMode="auto">
          <a:xfrm>
            <a:off x="6275498" y="-6015"/>
            <a:ext cx="553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22A0C00-1BB5-40A8-9ACB-FF8C403369EE}"/>
              </a:ext>
            </a:extLst>
          </p:cNvPr>
          <p:cNvGrpSpPr/>
          <p:nvPr/>
        </p:nvGrpSpPr>
        <p:grpSpPr>
          <a:xfrm>
            <a:off x="1744341" y="6033041"/>
            <a:ext cx="8512731" cy="707886"/>
            <a:chOff x="1744341" y="6033041"/>
            <a:chExt cx="8512731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AF8E3C-7798-4701-B54F-0ADEAC2E6FBA}"/>
                </a:ext>
              </a:extLst>
            </p:cNvPr>
            <p:cNvSpPr txBox="1"/>
            <p:nvPr/>
          </p:nvSpPr>
          <p:spPr>
            <a:xfrm>
              <a:off x="1744341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BB076E-968C-4FFA-82E0-D266C40536AC}"/>
                </a:ext>
              </a:extLst>
            </p:cNvPr>
            <p:cNvSpPr txBox="1"/>
            <p:nvPr/>
          </p:nvSpPr>
          <p:spPr>
            <a:xfrm>
              <a:off x="7831925" y="6033041"/>
              <a:ext cx="24251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3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211</Words>
  <Application>Microsoft Office PowerPoint</Application>
  <PresentationFormat>Widescreen</PresentationFormat>
  <Paragraphs>56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Century Gothic</vt:lpstr>
      <vt:lpstr>Office Theme</vt:lpstr>
      <vt:lpstr>Water on Mars</vt:lpstr>
      <vt:lpstr>PowerPoint Presentation</vt:lpstr>
      <vt:lpstr>“Canals”</vt:lpstr>
      <vt:lpstr>Mariner 4 – Mars is “Moon-like”</vt:lpstr>
      <vt:lpstr>Late 1970s: Viking Orbiters find  evidence for water</vt:lpstr>
      <vt:lpstr>PowerPoint Presentation</vt:lpstr>
      <vt:lpstr>Viking Lander sees frost!</vt:lpstr>
      <vt:lpstr>Intermission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Mars Exploration Rovers</vt:lpstr>
      <vt:lpstr>Buried ice!</vt:lpstr>
      <vt:lpstr>PowerPoint Presentation</vt:lpstr>
      <vt:lpstr>Curiosity Rover</vt:lpstr>
      <vt:lpstr>PowerPoint Presentation</vt:lpstr>
      <vt:lpstr>Water-related Minerals</vt:lpstr>
      <vt:lpstr>Is there water on Mars? Yes!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on Mars</dc:title>
  <dc:creator>Anderson, Ryan B</dc:creator>
  <cp:lastModifiedBy>Anderson, Ryan B</cp:lastModifiedBy>
  <cp:revision>11</cp:revision>
  <dcterms:created xsi:type="dcterms:W3CDTF">2019-05-18T21:09:48Z</dcterms:created>
  <dcterms:modified xsi:type="dcterms:W3CDTF">2019-05-18T22:36:48Z</dcterms:modified>
</cp:coreProperties>
</file>