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313" r:id="rId4"/>
    <p:sldId id="320" r:id="rId5"/>
    <p:sldId id="321" r:id="rId6"/>
    <p:sldId id="260" r:id="rId7"/>
    <p:sldId id="287" r:id="rId8"/>
    <p:sldId id="316" r:id="rId9"/>
    <p:sldId id="315" r:id="rId10"/>
    <p:sldId id="284" r:id="rId11"/>
    <p:sldId id="314" r:id="rId12"/>
    <p:sldId id="317" r:id="rId13"/>
    <p:sldId id="319" r:id="rId14"/>
    <p:sldId id="31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67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76000-98FD-432F-A9DE-96A414CCD652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EB7A7-A558-4922-AFDE-6196B6A4D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30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5db9b4b3a6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g15db9b4b3a6_1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Wheels are thicker, 23 cameras total.  Helicopter carried below belly</a:t>
            </a:r>
            <a:endParaRPr/>
          </a:p>
        </p:txBody>
      </p:sp>
      <p:sp>
        <p:nvSpPr>
          <p:cNvPr id="503" name="Google Shape;503;g15db9b4b3a6_1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5a2a8f205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15a2a8f205b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First use of sky crane maneuver</a:t>
            </a:r>
            <a:endParaRPr/>
          </a:p>
        </p:txBody>
      </p:sp>
      <p:sp>
        <p:nvSpPr>
          <p:cNvPr id="96" name="Google Shape;96;g15a2a8f205b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5a2a8f205b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5a2a8f205b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a2a8f205b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5a2a8f205b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8FAC6-8507-8A93-8258-33A920783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08F21-72FB-E3DA-3386-CB8F51338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D74FE-DC7F-3B90-BC98-866223C67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4987-E3EC-488D-87B9-8B146A4B00A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8921C-710F-0142-AC8B-72606DDD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1840D-92E2-75F8-3178-1563587E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270B-C5C3-4C0F-B212-D80DE165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C30C8-E41F-7314-C2D3-96AAC7B85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389E2-8654-F242-DA34-DEF125980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CE647-F796-2FC3-A84A-488C2C05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4987-E3EC-488D-87B9-8B146A4B00A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E1074-3AE1-B7D7-B4CF-A41705277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EDF4E-CB58-6163-67CF-79E8FF27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270B-C5C3-4C0F-B212-D80DE165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82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71E893-F977-D3A4-FBF0-A94C645766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C9C4BA-F057-B4B7-89FA-65EA9BCE4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BC60C-0226-D9DC-5392-B9B4DAB5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4987-E3EC-488D-87B9-8B146A4B00A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96D96-1A42-4F7A-A85C-39E59B510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07D8E-D5D6-FB24-038F-AE9C65731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270B-C5C3-4C0F-B212-D80DE165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26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6740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1416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97795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8749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8354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4778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6504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167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A6088-25D6-6E53-61F8-25AE24562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E8C21-EC30-74B8-8AF5-AEB3FE282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8A5A2-165C-9CA8-1DC4-9EC9E314A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4987-E3EC-488D-87B9-8B146A4B00A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AB479-C780-8A98-D6AC-6C3C8E1DC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DEF8C-4D7B-9EA3-FCC7-C8F4EC97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270B-C5C3-4C0F-B212-D80DE165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77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9932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9293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3000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/Subhead">
  <p:cSld name="Header/Subhead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427971" y="325011"/>
            <a:ext cx="11457600" cy="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10525760" y="6411169"/>
            <a:ext cx="16664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603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F730F-CAE4-1691-C75A-47C044367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2D0E1-B5C1-861D-4124-9B0E6D1F0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C3E7F-0BCE-4D07-55F2-142220987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4987-E3EC-488D-87B9-8B146A4B00A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DCC48-50A2-DA7E-6B32-BBDF96B7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D277F-8602-8326-A808-42FD965C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270B-C5C3-4C0F-B212-D80DE165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0416-49C4-1599-20E8-39E3C30EF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CD8C4-44EA-E701-1994-323860528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6FC9F-2D6E-22D7-A668-40C764923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4350C-6749-3EE6-92BA-372B3222A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4987-E3EC-488D-87B9-8B146A4B00A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39CAB-BD36-32E4-5324-397F45CFA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A9EE3-5E9A-B8B4-6384-A61583CB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270B-C5C3-4C0F-B212-D80DE165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90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98000-370D-2415-839E-260AD00B1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816CB-C306-EF99-846E-4E3A49469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0FEFC-4E4D-440B-4250-0ED01CC03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B9A495-C4CD-BD85-E308-3AC604A62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86540A-6D77-EC85-268E-BF4A7D14B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C97A1D-4B27-5D9A-FF41-8A64EE79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4987-E3EC-488D-87B9-8B146A4B00A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5B921D-A418-0AB4-EEBF-426C6691C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4E9FF5-9CB3-C7F0-D91E-32A9B16D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270B-C5C3-4C0F-B212-D80DE165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6C7F-65AF-AC80-E00E-00D795F07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088AAF-9B27-24CE-638B-7B53D1CDF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4987-E3EC-488D-87B9-8B146A4B00A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F01D9D-7167-EB56-A254-6707E5A8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85796-E947-E6E1-87C5-6EDBFF03E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270B-C5C3-4C0F-B212-D80DE165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AD5D91-CDF5-2048-4CF9-0596F153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4987-E3EC-488D-87B9-8B146A4B00A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1BD56-2B39-D885-1EDE-6FFC4A03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6D7E0-9CFE-F2B0-7CCD-B1CA6AE03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270B-C5C3-4C0F-B212-D80DE165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89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0E9C6-8E07-811A-BE46-1E95701B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9EA00-EB60-3298-1232-3658ADEC7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6E19A3-B018-DA12-8E1E-85008A4A5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7C548-049F-E8B9-43B7-D62BBDFF9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4987-E3EC-488D-87B9-8B146A4B00A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68BD6-943F-26B6-1FB3-B2D536EA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79D9E-4FD1-A497-016B-4C7D84D28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270B-C5C3-4C0F-B212-D80DE165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73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7EB76-8ABD-18FE-4589-E3B3477C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235B48-BBDF-8E99-9EE5-228BA9BF77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7D2DD6-170B-98BA-3D96-09DFE0325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6DE7A-CB5E-F26B-550D-DCD9512E6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4987-E3EC-488D-87B9-8B146A4B00A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9CAF5-510F-EB37-0B12-E796AE20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D21B4-D1E8-DCE7-60C9-80C349D8A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270B-C5C3-4C0F-B212-D80DE165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68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F9508-48F8-C63D-AD86-456B5B3F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8FC17-4F55-7531-76D4-9C2F2F5F1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6B3A4-A77D-AA7E-7309-515AAA487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54987-E3EC-488D-87B9-8B146A4B00A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BC024-5FC0-6AD4-0E30-35E0823B7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E4DA6-9255-1C27-A3B2-25B325158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4270B-C5C3-4C0F-B212-D80DE165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85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lt2"/>
                </a:solidFill>
              </a:defRPr>
            </a:lvl1pPr>
            <a:lvl2pPr lvl="1" algn="r">
              <a:buNone/>
              <a:defRPr sz="1333">
                <a:solidFill>
                  <a:schemeClr val="lt2"/>
                </a:solidFill>
              </a:defRPr>
            </a:lvl2pPr>
            <a:lvl3pPr lvl="2" algn="r">
              <a:buNone/>
              <a:defRPr sz="1333">
                <a:solidFill>
                  <a:schemeClr val="lt2"/>
                </a:solidFill>
              </a:defRPr>
            </a:lvl3pPr>
            <a:lvl4pPr lvl="3" algn="r">
              <a:buNone/>
              <a:defRPr sz="1333">
                <a:solidFill>
                  <a:schemeClr val="lt2"/>
                </a:solidFill>
              </a:defRPr>
            </a:lvl4pPr>
            <a:lvl5pPr lvl="4" algn="r">
              <a:buNone/>
              <a:defRPr sz="1333">
                <a:solidFill>
                  <a:schemeClr val="lt2"/>
                </a:solidFill>
              </a:defRPr>
            </a:lvl5pPr>
            <a:lvl6pPr lvl="5" algn="r">
              <a:buNone/>
              <a:defRPr sz="1333">
                <a:solidFill>
                  <a:schemeClr val="lt2"/>
                </a:solidFill>
              </a:defRPr>
            </a:lvl6pPr>
            <a:lvl7pPr lvl="6" algn="r">
              <a:buNone/>
              <a:defRPr sz="1333">
                <a:solidFill>
                  <a:schemeClr val="lt2"/>
                </a:solidFill>
              </a:defRPr>
            </a:lvl7pPr>
            <a:lvl8pPr lvl="7" algn="r">
              <a:buNone/>
              <a:defRPr sz="1333">
                <a:solidFill>
                  <a:schemeClr val="lt2"/>
                </a:solidFill>
              </a:defRPr>
            </a:lvl8pPr>
            <a:lvl9pPr lvl="8" algn="r">
              <a:buNone/>
              <a:defRPr sz="1333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287639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1;p16">
            <a:extLst>
              <a:ext uri="{FF2B5EF4-FFF2-40B4-BE49-F238E27FC236}">
                <a16:creationId xmlns:a16="http://schemas.microsoft.com/office/drawing/2014/main" id="{3C572A93-5457-D0B6-E95A-3D90E141EC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479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F3EA0-EB1B-4053-74B2-493FFFBD7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945" y="2475411"/>
            <a:ext cx="5754189" cy="2536781"/>
          </a:xfrm>
        </p:spPr>
        <p:txBody>
          <a:bodyPr>
            <a:normAutofit/>
          </a:bodyPr>
          <a:lstStyle/>
          <a:p>
            <a:r>
              <a:rPr lang="en-US" sz="7200" dirty="0">
                <a:ln>
                  <a:solidFill>
                    <a:schemeClr val="bg1"/>
                  </a:solidFill>
                </a:ln>
              </a:rPr>
              <a:t>Exploring Mars with Robotics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7FB0A-E21E-FD9A-75A1-DA11C0AB8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219" y="5130392"/>
            <a:ext cx="4739640" cy="165576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Ryan Anderson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USGS Astrogeology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May 20, 2023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2023 Lunar Legacy Invitational</a:t>
            </a:r>
          </a:p>
        </p:txBody>
      </p:sp>
    </p:spTree>
    <p:extLst>
      <p:ext uri="{BB962C8B-B14F-4D97-AF65-F5344CB8AC3E}">
        <p14:creationId xmlns:p14="http://schemas.microsoft.com/office/powerpoint/2010/main" val="3326698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&#10;&#10;Description automatically generated">
            <a:extLst>
              <a:ext uri="{FF2B5EF4-FFF2-40B4-BE49-F238E27FC236}">
                <a16:creationId xmlns:a16="http://schemas.microsoft.com/office/drawing/2014/main" id="{BFA1122A-DA9E-1DEE-4EF6-A3D30FB61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92" y="0"/>
            <a:ext cx="10169416" cy="6858000"/>
          </a:xfrm>
          <a:prstGeom prst="rect">
            <a:avLst/>
          </a:prstGeom>
        </p:spPr>
      </p:pic>
      <p:pic>
        <p:nvPicPr>
          <p:cNvPr id="4" name="Google Shape;530;p73">
            <a:extLst>
              <a:ext uri="{FF2B5EF4-FFF2-40B4-BE49-F238E27FC236}">
                <a16:creationId xmlns:a16="http://schemas.microsoft.com/office/drawing/2014/main" id="{E00E798A-7816-4FFB-72D3-A967B8E850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3249" y="2655965"/>
            <a:ext cx="5343525" cy="29745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F7ECC1-9E4C-3A42-BBCB-A0695E03AC94}"/>
              </a:ext>
            </a:extLst>
          </p:cNvPr>
          <p:cNvSpPr txBox="1"/>
          <p:nvPr/>
        </p:nvSpPr>
        <p:spPr>
          <a:xfrm>
            <a:off x="2207624" y="-45720"/>
            <a:ext cx="845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Sample Cache – Ready to Return to Earth</a:t>
            </a:r>
          </a:p>
        </p:txBody>
      </p:sp>
    </p:spTree>
    <p:extLst>
      <p:ext uri="{BB962C8B-B14F-4D97-AF65-F5344CB8AC3E}">
        <p14:creationId xmlns:p14="http://schemas.microsoft.com/office/powerpoint/2010/main" val="24534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A3144-F060-7F09-6A32-8D53FB036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70"/>
            <a:ext cx="12192000" cy="4404925"/>
          </a:xfrm>
          <a:prstGeom prst="rect">
            <a:avLst/>
          </a:prstGeom>
        </p:spPr>
      </p:pic>
      <p:pic>
        <p:nvPicPr>
          <p:cNvPr id="11" name="Picture 10" descr="A close-up of a wave&#10;&#10;Description automatically generated with low confidence">
            <a:extLst>
              <a:ext uri="{FF2B5EF4-FFF2-40B4-BE49-F238E27FC236}">
                <a16:creationId xmlns:a16="http://schemas.microsoft.com/office/drawing/2014/main" id="{149E7DC0-BE41-6A7E-3B6D-48813A00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9366"/>
            <a:ext cx="6772207" cy="37686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024ABD-91FB-683A-BE3E-CCF6B87C3B1C}"/>
              </a:ext>
            </a:extLst>
          </p:cNvPr>
          <p:cNvSpPr txBox="1"/>
          <p:nvPr/>
        </p:nvSpPr>
        <p:spPr>
          <a:xfrm>
            <a:off x="5283924" y="3089366"/>
            <a:ext cx="1352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Satellite 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5836C-1EB0-1927-110E-5A916FDC9BD4}"/>
              </a:ext>
            </a:extLst>
          </p:cNvPr>
          <p:cNvSpPr txBox="1"/>
          <p:nvPr/>
        </p:nvSpPr>
        <p:spPr>
          <a:xfrm>
            <a:off x="2828108" y="248194"/>
            <a:ext cx="6590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Curved layers formed by a river!</a:t>
            </a:r>
          </a:p>
        </p:txBody>
      </p:sp>
    </p:spTree>
    <p:extLst>
      <p:ext uri="{BB962C8B-B14F-4D97-AF65-F5344CB8AC3E}">
        <p14:creationId xmlns:p14="http://schemas.microsoft.com/office/powerpoint/2010/main" val="2107741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36F0D-D34F-61C5-6505-1B27DBB4B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38" y="0"/>
            <a:ext cx="11335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32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93B4C4F9-C59C-2372-FF93-9A24DB51A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" y="114300"/>
            <a:ext cx="12186400" cy="66294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FC5AEF1-D84C-B18E-A2AB-F7BB82693C19}"/>
              </a:ext>
            </a:extLst>
          </p:cNvPr>
          <p:cNvSpPr/>
          <p:nvPr/>
        </p:nvSpPr>
        <p:spPr>
          <a:xfrm>
            <a:off x="2704011" y="1136469"/>
            <a:ext cx="3363177" cy="2272937"/>
          </a:xfrm>
          <a:custGeom>
            <a:avLst/>
            <a:gdLst>
              <a:gd name="connsiteX0" fmla="*/ 1998618 w 3363177"/>
              <a:gd name="connsiteY0" fmla="*/ 2272937 h 2272937"/>
              <a:gd name="connsiteX1" fmla="*/ 2044338 w 3363177"/>
              <a:gd name="connsiteY1" fmla="*/ 2057400 h 2272937"/>
              <a:gd name="connsiteX2" fmla="*/ 2279469 w 3363177"/>
              <a:gd name="connsiteY2" fmla="*/ 1952897 h 2272937"/>
              <a:gd name="connsiteX3" fmla="*/ 2645229 w 3363177"/>
              <a:gd name="connsiteY3" fmla="*/ 1926771 h 2272937"/>
              <a:gd name="connsiteX4" fmla="*/ 2919549 w 3363177"/>
              <a:gd name="connsiteY4" fmla="*/ 1881051 h 2272937"/>
              <a:gd name="connsiteX5" fmla="*/ 3272246 w 3363177"/>
              <a:gd name="connsiteY5" fmla="*/ 1802674 h 2272937"/>
              <a:gd name="connsiteX6" fmla="*/ 3350623 w 3363177"/>
              <a:gd name="connsiteY6" fmla="*/ 1691640 h 2272937"/>
              <a:gd name="connsiteX7" fmla="*/ 3063240 w 3363177"/>
              <a:gd name="connsiteY7" fmla="*/ 1456508 h 2272937"/>
              <a:gd name="connsiteX8" fmla="*/ 2658292 w 3363177"/>
              <a:gd name="connsiteY8" fmla="*/ 1365068 h 2272937"/>
              <a:gd name="connsiteX9" fmla="*/ 2383972 w 3363177"/>
              <a:gd name="connsiteY9" fmla="*/ 1260565 h 2272937"/>
              <a:gd name="connsiteX10" fmla="*/ 2018212 w 3363177"/>
              <a:gd name="connsiteY10" fmla="*/ 1195251 h 2272937"/>
              <a:gd name="connsiteX11" fmla="*/ 1691640 w 3363177"/>
              <a:gd name="connsiteY11" fmla="*/ 1058091 h 2272937"/>
              <a:gd name="connsiteX12" fmla="*/ 1495698 w 3363177"/>
              <a:gd name="connsiteY12" fmla="*/ 803365 h 2272937"/>
              <a:gd name="connsiteX13" fmla="*/ 1273629 w 3363177"/>
              <a:gd name="connsiteY13" fmla="*/ 457200 h 2272937"/>
              <a:gd name="connsiteX14" fmla="*/ 1025435 w 3363177"/>
              <a:gd name="connsiteY14" fmla="*/ 156754 h 2272937"/>
              <a:gd name="connsiteX15" fmla="*/ 698863 w 3363177"/>
              <a:gd name="connsiteY15" fmla="*/ 65314 h 2272937"/>
              <a:gd name="connsiteX16" fmla="*/ 378823 w 3363177"/>
              <a:gd name="connsiteY16" fmla="*/ 26125 h 2272937"/>
              <a:gd name="connsiteX17" fmla="*/ 0 w 3363177"/>
              <a:gd name="connsiteY17" fmla="*/ 0 h 227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63177" h="2272937">
                <a:moveTo>
                  <a:pt x="1998618" y="2272937"/>
                </a:moveTo>
                <a:cubicBezTo>
                  <a:pt x="1998073" y="2191838"/>
                  <a:pt x="1997529" y="2110740"/>
                  <a:pt x="2044338" y="2057400"/>
                </a:cubicBezTo>
                <a:cubicBezTo>
                  <a:pt x="2091147" y="2004060"/>
                  <a:pt x="2179321" y="1974668"/>
                  <a:pt x="2279469" y="1952897"/>
                </a:cubicBezTo>
                <a:cubicBezTo>
                  <a:pt x="2379617" y="1931126"/>
                  <a:pt x="2538549" y="1938745"/>
                  <a:pt x="2645229" y="1926771"/>
                </a:cubicBezTo>
                <a:cubicBezTo>
                  <a:pt x="2751909" y="1914797"/>
                  <a:pt x="2815046" y="1901734"/>
                  <a:pt x="2919549" y="1881051"/>
                </a:cubicBezTo>
                <a:cubicBezTo>
                  <a:pt x="3024052" y="1860368"/>
                  <a:pt x="3200400" y="1834242"/>
                  <a:pt x="3272246" y="1802674"/>
                </a:cubicBezTo>
                <a:cubicBezTo>
                  <a:pt x="3344092" y="1771106"/>
                  <a:pt x="3385457" y="1749334"/>
                  <a:pt x="3350623" y="1691640"/>
                </a:cubicBezTo>
                <a:cubicBezTo>
                  <a:pt x="3315789" y="1633946"/>
                  <a:pt x="3178628" y="1510937"/>
                  <a:pt x="3063240" y="1456508"/>
                </a:cubicBezTo>
                <a:cubicBezTo>
                  <a:pt x="2947852" y="1402079"/>
                  <a:pt x="2771503" y="1397725"/>
                  <a:pt x="2658292" y="1365068"/>
                </a:cubicBezTo>
                <a:cubicBezTo>
                  <a:pt x="2545081" y="1332411"/>
                  <a:pt x="2490652" y="1288868"/>
                  <a:pt x="2383972" y="1260565"/>
                </a:cubicBezTo>
                <a:cubicBezTo>
                  <a:pt x="2277292" y="1232262"/>
                  <a:pt x="2133601" y="1228997"/>
                  <a:pt x="2018212" y="1195251"/>
                </a:cubicBezTo>
                <a:cubicBezTo>
                  <a:pt x="1902823" y="1161505"/>
                  <a:pt x="1778726" y="1123405"/>
                  <a:pt x="1691640" y="1058091"/>
                </a:cubicBezTo>
                <a:cubicBezTo>
                  <a:pt x="1604554" y="992777"/>
                  <a:pt x="1565366" y="903513"/>
                  <a:pt x="1495698" y="803365"/>
                </a:cubicBezTo>
                <a:cubicBezTo>
                  <a:pt x="1426030" y="703217"/>
                  <a:pt x="1352006" y="564968"/>
                  <a:pt x="1273629" y="457200"/>
                </a:cubicBezTo>
                <a:cubicBezTo>
                  <a:pt x="1195252" y="349432"/>
                  <a:pt x="1121229" y="222068"/>
                  <a:pt x="1025435" y="156754"/>
                </a:cubicBezTo>
                <a:cubicBezTo>
                  <a:pt x="929641" y="91440"/>
                  <a:pt x="806632" y="87085"/>
                  <a:pt x="698863" y="65314"/>
                </a:cubicBezTo>
                <a:cubicBezTo>
                  <a:pt x="591094" y="43543"/>
                  <a:pt x="495300" y="37011"/>
                  <a:pt x="378823" y="26125"/>
                </a:cubicBezTo>
                <a:cubicBezTo>
                  <a:pt x="262346" y="15239"/>
                  <a:pt x="131173" y="7619"/>
                  <a:pt x="0" y="0"/>
                </a:cubicBezTo>
              </a:path>
            </a:pathLst>
          </a:custGeom>
          <a:noFill/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36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2375" y="0"/>
            <a:ext cx="9673623" cy="5457827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72"/>
          <p:cNvSpPr txBox="1"/>
          <p:nvPr/>
        </p:nvSpPr>
        <p:spPr>
          <a:xfrm>
            <a:off x="464351" y="5457825"/>
            <a:ext cx="11263200" cy="1256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" sz="2667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Primary goals: </a:t>
            </a:r>
            <a:endParaRPr sz="2667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389457">
              <a:buClr>
                <a:schemeClr val="lt1"/>
              </a:buClr>
              <a:buSzPts val="2000"/>
              <a:buFont typeface="Calibri"/>
              <a:buChar char="●"/>
            </a:pPr>
            <a:r>
              <a:rPr lang="en"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Did life ever exist on Mars?</a:t>
            </a:r>
            <a:endParaRPr sz="2667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389457">
              <a:buClr>
                <a:schemeClr val="lt1"/>
              </a:buClr>
              <a:buSzPts val="2000"/>
              <a:buFont typeface="Calibri"/>
              <a:buChar char="●"/>
            </a:pPr>
            <a:r>
              <a:rPr lang="en"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Select and cache rock/soil samples for potential return to Earth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endParaRPr sz="26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200"/>
            </a:pP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9788" y="596875"/>
            <a:ext cx="457200" cy="29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1125" y="1793095"/>
            <a:ext cx="457200" cy="33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70000" y="1352551"/>
            <a:ext cx="457200" cy="29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0213" y="596875"/>
            <a:ext cx="457200" cy="297181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2"/>
          <p:cNvSpPr txBox="1"/>
          <p:nvPr/>
        </p:nvSpPr>
        <p:spPr>
          <a:xfrm>
            <a:off x="1732547" y="3531489"/>
            <a:ext cx="1322400" cy="1446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Sturdier wheels</a:t>
            </a:r>
            <a:endParaRPr sz="1467"/>
          </a:p>
          <a:p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 cameras!</a:t>
            </a:r>
            <a:endParaRPr sz="1467"/>
          </a:p>
          <a:p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Helicopter</a:t>
            </a:r>
            <a:endParaRPr sz="1467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rock&#10;&#10;Description automatically generated with low confidence">
            <a:extLst>
              <a:ext uri="{FF2B5EF4-FFF2-40B4-BE49-F238E27FC236}">
                <a16:creationId xmlns:a16="http://schemas.microsoft.com/office/drawing/2014/main" id="{0B4CC71B-A491-249D-54FD-D55C47B86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77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0B04EB3D-D05A-2387-8F6F-6ACC221D3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" y="114300"/>
            <a:ext cx="121864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17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4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0"/>
            <a:ext cx="11469511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587BAE27-8997-5404-BDF1-5370E810E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23183A-5738-28B4-92AC-C778BFDBE79B}"/>
              </a:ext>
            </a:extLst>
          </p:cNvPr>
          <p:cNvSpPr txBox="1"/>
          <p:nvPr/>
        </p:nvSpPr>
        <p:spPr>
          <a:xfrm>
            <a:off x="3317966" y="5316583"/>
            <a:ext cx="2540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Ingenuity: the first Mars helicopter!</a:t>
            </a:r>
          </a:p>
        </p:txBody>
      </p:sp>
    </p:spTree>
    <p:extLst>
      <p:ext uri="{BB962C8B-B14F-4D97-AF65-F5344CB8AC3E}">
        <p14:creationId xmlns:p14="http://schemas.microsoft.com/office/powerpoint/2010/main" val="3102381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military vehicle&#10;&#10;Description automatically generated">
            <a:extLst>
              <a:ext uri="{FF2B5EF4-FFF2-40B4-BE49-F238E27FC236}">
                <a16:creationId xmlns:a16="http://schemas.microsoft.com/office/drawing/2014/main" id="{1C83943B-D135-DBBF-D468-99AC61C84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17"/>
            <a:ext cx="12192000" cy="6755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3BF632-8BF0-C2A9-358F-F171E01832EF}"/>
              </a:ext>
            </a:extLst>
          </p:cNvPr>
          <p:cNvSpPr txBox="1"/>
          <p:nvPr/>
        </p:nvSpPr>
        <p:spPr>
          <a:xfrm>
            <a:off x="646611" y="4885508"/>
            <a:ext cx="3167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Robotic arm drills and collects samples</a:t>
            </a:r>
          </a:p>
        </p:txBody>
      </p:sp>
    </p:spTree>
    <p:extLst>
      <p:ext uri="{BB962C8B-B14F-4D97-AF65-F5344CB8AC3E}">
        <p14:creationId xmlns:p14="http://schemas.microsoft.com/office/powerpoint/2010/main" val="1213091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43"/>
          <p:cNvGrpSpPr/>
          <p:nvPr/>
        </p:nvGrpSpPr>
        <p:grpSpPr>
          <a:xfrm>
            <a:off x="1032274" y="1107593"/>
            <a:ext cx="8392575" cy="5213793"/>
            <a:chOff x="948746" y="1269999"/>
            <a:chExt cx="8831811" cy="5486663"/>
          </a:xfrm>
        </p:grpSpPr>
        <p:pic>
          <p:nvPicPr>
            <p:cNvPr id="239" name="Google Shape;239;p43"/>
            <p:cNvPicPr preferRelativeResize="0"/>
            <p:nvPr/>
          </p:nvPicPr>
          <p:blipFill rotWithShape="1">
            <a:blip r:embed="rId3">
              <a:alphaModFix/>
            </a:blip>
            <a:srcRect b="783"/>
            <a:stretch/>
          </p:blipFill>
          <p:spPr>
            <a:xfrm>
              <a:off x="1205326" y="1269999"/>
              <a:ext cx="5825237" cy="5054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43"/>
            <p:cNvSpPr/>
            <p:nvPr/>
          </p:nvSpPr>
          <p:spPr>
            <a:xfrm>
              <a:off x="3232422" y="5738448"/>
              <a:ext cx="1371600" cy="4923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900"/>
              </a:pPr>
              <a:r>
                <a:rPr lang="en" sz="1200" kern="0">
                  <a:solidFill>
                    <a:srgbClr val="21212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Robotic Arm</a:t>
              </a:r>
              <a:endParaRPr sz="1467" kern="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1" name="Google Shape;241;p43"/>
            <p:cNvCxnSpPr/>
            <p:nvPr/>
          </p:nvCxnSpPr>
          <p:spPr>
            <a:xfrm rot="10800000" flipH="1">
              <a:off x="2500148" y="3272123"/>
              <a:ext cx="503100" cy="838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42" name="Google Shape;242;p43"/>
            <p:cNvCxnSpPr>
              <a:stCxn id="240" idx="0"/>
            </p:cNvCxnSpPr>
            <p:nvPr/>
          </p:nvCxnSpPr>
          <p:spPr>
            <a:xfrm rot="10800000" flipH="1">
              <a:off x="3918222" y="4676448"/>
              <a:ext cx="1309800" cy="10620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43" name="Google Shape;243;p43"/>
            <p:cNvCxnSpPr/>
            <p:nvPr/>
          </p:nvCxnSpPr>
          <p:spPr>
            <a:xfrm rot="10800000">
              <a:off x="6530936" y="5424491"/>
              <a:ext cx="550500" cy="4386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44" name="Google Shape;244;p43"/>
            <p:cNvCxnSpPr/>
            <p:nvPr/>
          </p:nvCxnSpPr>
          <p:spPr>
            <a:xfrm>
              <a:off x="2324412" y="1675839"/>
              <a:ext cx="1267800" cy="9168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45" name="Google Shape;245;p43"/>
            <p:cNvSpPr/>
            <p:nvPr/>
          </p:nvSpPr>
          <p:spPr>
            <a:xfrm>
              <a:off x="1163424" y="4045065"/>
              <a:ext cx="2322000" cy="5772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rgbClr val="4F81B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900"/>
              </a:pPr>
              <a:r>
                <a:rPr lang="en" sz="1200" kern="0">
                  <a:solidFill>
                    <a:srgbClr val="21212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Adaptive Caching Assembly (ACA)</a:t>
              </a:r>
              <a:endParaRPr sz="1467" kern="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  <a:buSzPts val="800"/>
              </a:pPr>
              <a:r>
                <a:rPr lang="en" sz="1067" kern="0">
                  <a:solidFill>
                    <a:srgbClr val="21212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(internal to Rover)</a:t>
              </a:r>
              <a:endParaRPr sz="1467" kern="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3"/>
            <p:cNvSpPr/>
            <p:nvPr/>
          </p:nvSpPr>
          <p:spPr>
            <a:xfrm>
              <a:off x="948746" y="1366138"/>
              <a:ext cx="1632300" cy="514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rgbClr val="4F81B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900"/>
              </a:pPr>
              <a:r>
                <a:rPr lang="en" sz="1200" kern="0">
                  <a:solidFill>
                    <a:srgbClr val="21212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Bit Carousel</a:t>
              </a:r>
              <a:endParaRPr sz="1467" kern="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  <a:buSzPts val="800"/>
              </a:pPr>
              <a:r>
                <a:rPr lang="en" sz="1067" kern="0">
                  <a:solidFill>
                    <a:srgbClr val="21212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(part of ACA)</a:t>
              </a:r>
              <a:endParaRPr sz="1467" kern="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7" name="Google Shape;247;p43"/>
            <p:cNvGrpSpPr/>
            <p:nvPr/>
          </p:nvGrpSpPr>
          <p:grpSpPr>
            <a:xfrm>
              <a:off x="7030551" y="5843762"/>
              <a:ext cx="2750006" cy="912900"/>
              <a:chOff x="7020264" y="5902837"/>
              <a:chExt cx="2294540" cy="912900"/>
            </a:xfrm>
          </p:grpSpPr>
          <p:sp>
            <p:nvSpPr>
              <p:cNvPr id="248" name="Google Shape;248;p43"/>
              <p:cNvSpPr/>
              <p:nvPr/>
            </p:nvSpPr>
            <p:spPr>
              <a:xfrm>
                <a:off x="7020264" y="5902837"/>
                <a:ext cx="2294540" cy="9129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28575" cap="flat" cmpd="sng">
                <a:solidFill>
                  <a:srgbClr val="C0504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SzPts val="800"/>
                </a:pPr>
                <a:endParaRPr sz="1067" kern="0">
                  <a:solidFill>
                    <a:srgbClr val="21212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249" name="Google Shape;249;p43"/>
              <p:cNvSpPr txBox="1"/>
              <p:nvPr/>
            </p:nvSpPr>
            <p:spPr>
              <a:xfrm>
                <a:off x="7052051" y="5948647"/>
                <a:ext cx="2182464" cy="77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SzPts val="900"/>
                </a:pPr>
                <a:r>
                  <a:rPr lang="en" sz="1200" kern="0" dirty="0">
                    <a:solidFill>
                      <a:srgbClr val="212121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Turret</a:t>
                </a:r>
                <a:r>
                  <a:rPr lang="en" sz="1067" kern="0" dirty="0">
                    <a:solidFill>
                      <a:srgbClr val="212121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 </a:t>
                </a:r>
                <a:endParaRPr sz="1467" kern="0" dirty="0">
                  <a:solidFill>
                    <a:srgbClr val="21212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169329" indent="-169329" defTabSz="1219170">
                  <a:buClr>
                    <a:srgbClr val="212121"/>
                  </a:buClr>
                  <a:buSzPts val="800"/>
                  <a:buFont typeface="Arial"/>
                  <a:buChar char="•"/>
                </a:pPr>
                <a:r>
                  <a:rPr lang="en" sz="1067" kern="0" dirty="0">
                    <a:solidFill>
                      <a:srgbClr val="212121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Coring drill</a:t>
                </a:r>
                <a:endParaRPr sz="1467" kern="0" dirty="0">
                  <a:solidFill>
                    <a:srgbClr val="21212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169329" indent="-169329" defTabSz="1219170">
                  <a:buClr>
                    <a:srgbClr val="212121"/>
                  </a:buClr>
                  <a:buSzPts val="800"/>
                  <a:buFont typeface="Arial"/>
                  <a:buChar char="•"/>
                </a:pPr>
                <a:r>
                  <a:rPr lang="en" sz="1067" kern="0" dirty="0">
                    <a:solidFill>
                      <a:srgbClr val="212121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SHERLOC / WATSON Instrument</a:t>
                </a:r>
                <a:endParaRPr sz="1467" kern="0" dirty="0">
                  <a:solidFill>
                    <a:srgbClr val="21212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169329" indent="-169329" defTabSz="1219170">
                  <a:buClr>
                    <a:srgbClr val="212121"/>
                  </a:buClr>
                  <a:buSzPts val="800"/>
                  <a:buFont typeface="Arial"/>
                  <a:buChar char="•"/>
                </a:pPr>
                <a:r>
                  <a:rPr lang="en" sz="1067" kern="0" dirty="0">
                    <a:solidFill>
                      <a:srgbClr val="212121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PIXL Instrument</a:t>
                </a:r>
                <a:endParaRPr sz="1467" kern="0" dirty="0">
                  <a:solidFill>
                    <a:srgbClr val="21212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0" name="Google Shape;250;p43"/>
          <p:cNvSpPr txBox="1"/>
          <p:nvPr/>
        </p:nvSpPr>
        <p:spPr>
          <a:xfrm>
            <a:off x="6618525" y="2415268"/>
            <a:ext cx="35712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1200"/>
            </a:pPr>
            <a:r>
              <a:rPr lang="en" sz="1600" kern="0">
                <a:solidFill>
                  <a:srgbClr val="21212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Caching  Assembly</a:t>
            </a:r>
            <a:endParaRPr sz="14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2461" y="1717225"/>
            <a:ext cx="5135863" cy="2929224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srgbClr val="000000">
                <a:alpha val="42350"/>
              </a:srgbClr>
            </a:outerShdw>
          </a:effectLst>
        </p:spPr>
      </p:pic>
      <p:sp>
        <p:nvSpPr>
          <p:cNvPr id="252" name="Google Shape;252;p43"/>
          <p:cNvSpPr txBox="1"/>
          <p:nvPr/>
        </p:nvSpPr>
        <p:spPr>
          <a:xfrm>
            <a:off x="9785903" y="4646460"/>
            <a:ext cx="20852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r" defTabSz="1219170">
              <a:buClr>
                <a:srgbClr val="000000"/>
              </a:buClr>
              <a:buSzPts val="1100"/>
            </a:pPr>
            <a:r>
              <a:rPr lang="en" sz="1467" kern="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~ 42 sample tubes</a:t>
            </a:r>
            <a:endParaRPr sz="1467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3"/>
          <p:cNvSpPr txBox="1">
            <a:spLocks noGrp="1"/>
          </p:cNvSpPr>
          <p:nvPr>
            <p:ph type="title" idx="4294967295"/>
          </p:nvPr>
        </p:nvSpPr>
        <p:spPr>
          <a:xfrm>
            <a:off x="-1" y="228600"/>
            <a:ext cx="11303200" cy="5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lnSpc>
                <a:spcPct val="90000"/>
              </a:lnSpc>
              <a:buSzPts val="3300"/>
            </a:pPr>
            <a:r>
              <a:rPr lang="en" b="1" dirty="0">
                <a:latin typeface="Calibri"/>
                <a:ea typeface="Calibri"/>
                <a:cs typeface="Calibri"/>
                <a:sym typeface="Calibri"/>
              </a:rPr>
              <a:t>Mars 2020 Sampling &amp; Caching Subsystem</a:t>
            </a:r>
            <a:endParaRPr dirty="0"/>
          </a:p>
        </p:txBody>
      </p:sp>
      <p:sp>
        <p:nvSpPr>
          <p:cNvPr id="254" name="Google Shape;254;p43"/>
          <p:cNvSpPr/>
          <p:nvPr/>
        </p:nvSpPr>
        <p:spPr>
          <a:xfrm>
            <a:off x="9578721" y="6321623"/>
            <a:ext cx="24996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</a:pPr>
            <a:r>
              <a:rPr lang="en" sz="1467" i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Image Credit: NASA/JPL-Caltech</a:t>
            </a:r>
            <a:endParaRPr sz="1467" i="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141</Words>
  <Application>Microsoft Office PowerPoint</Application>
  <PresentationFormat>Widescreen</PresentationFormat>
  <Paragraphs>35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Helvetica Neue Light</vt:lpstr>
      <vt:lpstr>Office Theme</vt:lpstr>
      <vt:lpstr>Simple Dark</vt:lpstr>
      <vt:lpstr>Exploring Mars with Robotics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Mars 2020 Sampling &amp; Caching Subsystem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Mars with Robotics</dc:title>
  <dc:creator>Anderson, Ryan B</dc:creator>
  <cp:lastModifiedBy>Anderson, Ryan B</cp:lastModifiedBy>
  <cp:revision>1</cp:revision>
  <dcterms:created xsi:type="dcterms:W3CDTF">2023-05-19T16:26:30Z</dcterms:created>
  <dcterms:modified xsi:type="dcterms:W3CDTF">2023-05-19T16:59:27Z</dcterms:modified>
</cp:coreProperties>
</file>